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2"/>
  </p:sldMasterIdLst>
  <p:sldIdLst>
    <p:sldId id="256" r:id="rId3"/>
    <p:sldId id="257" r:id="rId4"/>
    <p:sldId id="258" r:id="rId5"/>
    <p:sldId id="259" r:id="rId6"/>
    <p:sldId id="260" r:id="rId7"/>
    <p:sldId id="262" r:id="rId8"/>
    <p:sldId id="263" r:id="rId9"/>
    <p:sldId id="261" r:id="rId10"/>
  </p:sldIdLst>
  <p:sldSz cx="9144000" cy="6858000" type="screen4x3"/>
  <p:notesSz cx="6858000" cy="9144000"/>
  <p:custDataLst>
    <p:custData r:id="rId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08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3259" y="1300786"/>
            <a:ext cx="6517482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3259" y="3886201"/>
            <a:ext cx="6517482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41643-A748-40EE-8E63-229AE69824C6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BF3D5-1262-47CF-8EDB-AE23CEA0A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074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4289374"/>
            <a:ext cx="7773324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88558" y="698261"/>
            <a:ext cx="7366899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5108728"/>
            <a:ext cx="7773339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41643-A748-40EE-8E63-229AE69824C6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BF3D5-1262-47CF-8EDB-AE23CEA0A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107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204821"/>
            <a:ext cx="7773339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41643-A748-40EE-8E63-229AE69824C6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BF3D5-1262-47CF-8EDB-AE23CEA0A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1266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872588"/>
            <a:ext cx="6977064" cy="272991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372797"/>
            <a:ext cx="7773339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41643-A748-40EE-8E63-229AE69824C6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BF3D5-1262-47CF-8EDB-AE23CEA0AF3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737626" y="887859"/>
            <a:ext cx="546888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850130" y="3120015"/>
            <a:ext cx="553641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066268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2138722"/>
            <a:ext cx="7773339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662335"/>
            <a:ext cx="777333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41643-A748-40EE-8E63-229AE69824C6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BF3D5-1262-47CF-8EDB-AE23CEA0A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3258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3"/>
            <a:ext cx="2474232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31" y="2943356"/>
            <a:ext cx="2474232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9292" y="2367093"/>
            <a:ext cx="246864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1012" y="2943356"/>
            <a:ext cx="2477513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367093"/>
            <a:ext cx="24786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79974" y="2943356"/>
            <a:ext cx="247869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41643-A748-40EE-8E63-229AE69824C6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BF3D5-1262-47CF-8EDB-AE23CEA0A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8494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31" y="610772"/>
            <a:ext cx="7773339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31" y="4204820"/>
            <a:ext cx="247230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5331" y="2367093"/>
            <a:ext cx="2472307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31" y="4781082"/>
            <a:ext cx="2472307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69" y="4204820"/>
            <a:ext cx="247637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31011" y="2367093"/>
            <a:ext cx="2477514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781081"/>
            <a:ext cx="2477514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4204820"/>
            <a:ext cx="247551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79974" y="2367093"/>
            <a:ext cx="2478696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880" y="4781079"/>
            <a:ext cx="2478790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41643-A748-40EE-8E63-229AE69824C6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BF3D5-1262-47CF-8EDB-AE23CEA0A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6331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2367094"/>
            <a:ext cx="7773339" cy="342410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41643-A748-40EE-8E63-229AE69824C6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BF3D5-1262-47CF-8EDB-AE23CEA0A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6446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2"/>
            <a:ext cx="1914995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609602"/>
            <a:ext cx="5744043" cy="51815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41643-A748-40EE-8E63-229AE69824C6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BF3D5-1262-47CF-8EDB-AE23CEA0A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481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777287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41643-A748-40EE-8E63-229AE69824C6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BF3D5-1262-47CF-8EDB-AE23CEA0A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029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828564"/>
            <a:ext cx="7763814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3657458"/>
            <a:ext cx="7763814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41643-A748-40EE-8E63-229AE69824C6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BF3D5-1262-47CF-8EDB-AE23CEA0A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327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382952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629150" y="2367093"/>
            <a:ext cx="382905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41643-A748-40EE-8E63-229AE69824C6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BF3D5-1262-47CF-8EDB-AE23CEA0A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691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9746" y="2371018"/>
            <a:ext cx="3655106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685331" y="3051013"/>
            <a:ext cx="3829520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7317" y="2371018"/>
            <a:ext cx="3661353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4629150" y="3051013"/>
            <a:ext cx="3829051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41643-A748-40EE-8E63-229AE69824C6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BF3D5-1262-47CF-8EDB-AE23CEA0A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412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41643-A748-40EE-8E63-229AE69824C6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BF3D5-1262-47CF-8EDB-AE23CEA0A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989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41643-A748-40EE-8E63-229AE69824C6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BF3D5-1262-47CF-8EDB-AE23CEA0A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225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2951766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3808547" y="609601"/>
            <a:ext cx="4650122" cy="51815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2632852"/>
            <a:ext cx="2951767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41643-A748-40EE-8E63-229AE69824C6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BF3D5-1262-47CF-8EDB-AE23CEA0A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273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2" y="609600"/>
            <a:ext cx="4129618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04270" y="609601"/>
            <a:ext cx="3005851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632853"/>
            <a:ext cx="4129604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41643-A748-40EE-8E63-229AE69824C6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BF3D5-1262-47CF-8EDB-AE23CEA0A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908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4"/>
            <a:ext cx="7773339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3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C3341643-A748-40EE-8E63-229AE69824C6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31" y="5883276"/>
            <a:ext cx="50046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73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85DBF3D5-1262-47CF-8EDB-AE23CEA0A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553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  <p:sldLayoutId id="2147483701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Order of Operations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Section 1.3</a:t>
            </a:r>
            <a:endParaRPr lang="en-US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43261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09600"/>
            <a:ext cx="6629400" cy="1154097"/>
          </a:xfrm>
        </p:spPr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Order of Operations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676400" y="2209800"/>
            <a:ext cx="6477000" cy="3539527"/>
          </a:xfrm>
        </p:spPr>
        <p:txBody>
          <a:bodyPr>
            <a:normAutofit fontScale="92500" lnSpcReduction="20000"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PEMDAS</a:t>
            </a:r>
          </a:p>
          <a:p>
            <a:pPr lvl="1"/>
            <a:r>
              <a:rPr lang="en-US" sz="3000" dirty="0" smtClean="0"/>
              <a:t>P: Parentheses</a:t>
            </a:r>
          </a:p>
          <a:p>
            <a:pPr lvl="1"/>
            <a:r>
              <a:rPr lang="en-US" sz="3000" dirty="0" smtClean="0"/>
              <a:t>E: Exponents</a:t>
            </a:r>
          </a:p>
          <a:p>
            <a:pPr lvl="1"/>
            <a:r>
              <a:rPr lang="en-US" sz="3000" dirty="0" smtClean="0"/>
              <a:t>MD: Multiplication/Division </a:t>
            </a:r>
          </a:p>
          <a:p>
            <a:pPr marL="502920" lvl="2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	(from left to right)</a:t>
            </a:r>
          </a:p>
          <a:p>
            <a:pPr lvl="1"/>
            <a:r>
              <a:rPr lang="en-US" sz="3000" dirty="0" smtClean="0"/>
              <a:t>AS: Addition/Subtraction </a:t>
            </a:r>
          </a:p>
          <a:p>
            <a:pPr marL="320040" lvl="1" indent="0">
              <a:buNone/>
            </a:pPr>
            <a:r>
              <a:rPr lang="en-US" sz="3000" dirty="0"/>
              <a:t>	</a:t>
            </a:r>
            <a:r>
              <a:rPr lang="en-US" sz="3000" dirty="0" smtClean="0"/>
              <a:t>	</a:t>
            </a:r>
            <a:r>
              <a:rPr lang="en-US" sz="2800" dirty="0" smtClean="0"/>
              <a:t>(from left to right)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852824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315200" cy="1154097"/>
          </a:xfrm>
        </p:spPr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Examples</a:t>
            </a:r>
            <a:endParaRPr lang="en-US" dirty="0">
              <a:solidFill>
                <a:srgbClr val="00B0F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838200" y="2286000"/>
                <a:ext cx="7315200" cy="3539527"/>
              </a:xfrm>
            </p:spPr>
            <p:txBody>
              <a:bodyPr/>
              <a:lstStyle/>
              <a:p>
                <a:pPr marL="45720" indent="0">
                  <a:buNone/>
                </a:pPr>
                <a:r>
                  <a:rPr lang="en-US" dirty="0" smtClean="0"/>
                  <a:t>1.)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5+3 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 4</m:t>
                    </m:r>
                  </m:oMath>
                </a14:m>
                <a:r>
                  <a:rPr lang="en-US" dirty="0" smtClean="0"/>
                  <a:t>			2.)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6 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 2 ÷4</m:t>
                    </m:r>
                  </m:oMath>
                </a14:m>
                <a:endParaRPr lang="en-US" b="0" dirty="0" smtClean="0">
                  <a:ea typeface="Cambria Math"/>
                </a:endParaRPr>
              </a:p>
              <a:p>
                <a:pPr marL="45720" indent="0">
                  <a:buNone/>
                </a:pPr>
                <a:endParaRPr lang="en-US" dirty="0" smtClean="0"/>
              </a:p>
              <a:p>
                <a:pPr marL="45720" indent="0">
                  <a:buNone/>
                </a:pPr>
                <a:endParaRPr lang="en-US" dirty="0"/>
              </a:p>
              <a:p>
                <a:pPr marL="45720" indent="0">
                  <a:buNone/>
                </a:pPr>
                <a:endParaRPr lang="en-US" dirty="0" smtClean="0"/>
              </a:p>
              <a:p>
                <a:pPr marL="45720" indent="0">
                  <a:buNone/>
                </a:pPr>
                <a:r>
                  <a:rPr lang="en-US" dirty="0" smtClean="0"/>
                  <a:t>3.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6+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 smtClean="0"/>
                  <a:t>			4.)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−4+6−5+4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2286000"/>
                <a:ext cx="7315200" cy="3539527"/>
              </a:xfrm>
              <a:blipFill rotWithShape="1">
                <a:blip r:embed="rId2"/>
                <a:stretch>
                  <a:fillRect l="-250" t="-6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361050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990600"/>
            <a:ext cx="7315200" cy="1154097"/>
          </a:xfrm>
        </p:spPr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Examples</a:t>
            </a:r>
            <a:endParaRPr lang="en-US" dirty="0">
              <a:solidFill>
                <a:srgbClr val="00B0F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838200" y="2514600"/>
                <a:ext cx="7315200" cy="3539527"/>
              </a:xfrm>
            </p:spPr>
            <p:txBody>
              <a:bodyPr/>
              <a:lstStyle/>
              <a:p>
                <a:pPr marL="45720" indent="0">
                  <a:buNone/>
                </a:pPr>
                <a:r>
                  <a:rPr lang="en-US" dirty="0" smtClean="0"/>
                  <a:t>5.)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3 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 2+ 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 smtClean="0"/>
                  <a:t>			6.)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25 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÷5 −5</m:t>
                    </m:r>
                  </m:oMath>
                </a14:m>
                <a:endParaRPr lang="en-US" b="0" dirty="0" smtClean="0">
                  <a:ea typeface="Cambria Math"/>
                </a:endParaRPr>
              </a:p>
              <a:p>
                <a:pPr marL="45720" indent="0">
                  <a:buNone/>
                </a:pPr>
                <a:endParaRPr lang="en-US" dirty="0" smtClean="0"/>
              </a:p>
              <a:p>
                <a:pPr marL="45720" indent="0">
                  <a:buNone/>
                </a:pPr>
                <a:endParaRPr lang="en-US" dirty="0"/>
              </a:p>
              <a:p>
                <a:pPr marL="45720" indent="0">
                  <a:buNone/>
                </a:pPr>
                <a:endParaRPr lang="en-US" dirty="0" smtClean="0"/>
              </a:p>
              <a:p>
                <a:pPr marL="45720" indent="0">
                  <a:buNone/>
                </a:pPr>
                <a:r>
                  <a:rPr lang="en-US" dirty="0" smtClean="0"/>
                  <a:t>7.)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6+2 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−15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2514600"/>
                <a:ext cx="7315200" cy="3539527"/>
              </a:xfrm>
              <a:blipFill rotWithShape="1">
                <a:blip r:embed="rId2"/>
                <a:stretch>
                  <a:fillRect l="-250" t="-6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770988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Classwork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err="1" smtClean="0"/>
              <a:t>Pg</a:t>
            </a:r>
            <a:r>
              <a:rPr lang="en-US" dirty="0" smtClean="0"/>
              <a:t> </a:t>
            </a:r>
            <a:r>
              <a:rPr lang="en-US" dirty="0" smtClean="0"/>
              <a:t>31wkst  </a:t>
            </a:r>
            <a:r>
              <a:rPr lang="en-US" dirty="0" smtClean="0"/>
              <a:t># </a:t>
            </a:r>
            <a:r>
              <a:rPr lang="en-US" dirty="0" smtClean="0"/>
              <a:t>1-12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82199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502920" indent="-457200">
              <a:buAutoNum type="arabicPeriod" startAt="8"/>
            </a:pPr>
            <a:r>
              <a:rPr lang="en-US" dirty="0" smtClean="0"/>
              <a:t>(3 + 2) x 5			9.  3(5 – 7) + 8</a:t>
            </a:r>
          </a:p>
          <a:p>
            <a:pPr marL="502920" indent="-457200">
              <a:buAutoNum type="arabicPeriod" startAt="8"/>
            </a:pPr>
            <a:endParaRPr lang="en-US" dirty="0"/>
          </a:p>
          <a:p>
            <a:pPr marL="502920" indent="-457200">
              <a:buAutoNum type="arabicPeriod" startAt="8"/>
            </a:pPr>
            <a:endParaRPr lang="en-US" dirty="0" smtClean="0"/>
          </a:p>
          <a:p>
            <a:pPr marL="45720" indent="0">
              <a:buNone/>
            </a:pPr>
            <a:endParaRPr lang="en-US" dirty="0" smtClean="0"/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r>
              <a:rPr lang="en-US" dirty="0" smtClean="0"/>
              <a:t>10. –(3 – 6)			11.  (6 – 2) +8 x 4</a:t>
            </a:r>
            <a:r>
              <a:rPr lang="en-US" baseline="30000" dirty="0" smtClean="0"/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55519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Pg33 </a:t>
            </a:r>
            <a:r>
              <a:rPr lang="en-US" dirty="0" err="1" smtClean="0"/>
              <a:t>wkst</a:t>
            </a:r>
            <a:r>
              <a:rPr lang="en-US" dirty="0" smtClean="0"/>
              <a:t> # </a:t>
            </a:r>
            <a:r>
              <a:rPr lang="en-US" dirty="0" smtClean="0"/>
              <a:t>1- </a:t>
            </a:r>
            <a:r>
              <a:rPr lang="en-US" dirty="0" smtClean="0"/>
              <a:t>12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67459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4400" y="2819400"/>
            <a:ext cx="7315200" cy="3539527"/>
          </a:xfrm>
        </p:spPr>
        <p:txBody>
          <a:bodyPr/>
          <a:lstStyle/>
          <a:p>
            <a:r>
              <a:rPr lang="en-US" dirty="0" err="1" smtClean="0"/>
              <a:t>Pg</a:t>
            </a:r>
            <a:r>
              <a:rPr lang="en-US" smtClean="0"/>
              <a:t> 19 # 23-34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5620419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version>
  <revision id="1.0.37047.0"/>
</version>
</file>

<file path=customXml/itemProps1.xml><?xml version="1.0" encoding="utf-8"?>
<ds:datastoreItem xmlns:ds="http://schemas.openxmlformats.org/officeDocument/2006/customXml" ds:itemID="{F49BB29B-1C09-4F80-A8AD-A0866CFE1E13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31</TotalTime>
  <Words>55</Words>
  <Application>Microsoft Office PowerPoint</Application>
  <PresentationFormat>On-screen Show (4:3)</PresentationFormat>
  <Paragraphs>35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Cambria Math</vt:lpstr>
      <vt:lpstr>Tw Cen MT</vt:lpstr>
      <vt:lpstr>Droplet</vt:lpstr>
      <vt:lpstr>Order of Operations </vt:lpstr>
      <vt:lpstr>Order of Operations</vt:lpstr>
      <vt:lpstr>Examples</vt:lpstr>
      <vt:lpstr>Examples</vt:lpstr>
      <vt:lpstr>Classwork </vt:lpstr>
      <vt:lpstr>Examples </vt:lpstr>
      <vt:lpstr>Classwork</vt:lpstr>
      <vt:lpstr>Homework</vt:lpstr>
    </vt:vector>
  </TitlesOfParts>
  <Company>Central Bucks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Order of Operations</dc:title>
  <dc:creator>LAKE, JEFF</dc:creator>
  <cp:lastModifiedBy>LAKE, JEFF</cp:lastModifiedBy>
  <cp:revision>5</cp:revision>
  <dcterms:created xsi:type="dcterms:W3CDTF">2013-09-06T17:55:27Z</dcterms:created>
  <dcterms:modified xsi:type="dcterms:W3CDTF">2015-09-01T18:09:23Z</dcterms:modified>
</cp:coreProperties>
</file>